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2" r:id="rId4"/>
    <p:sldId id="264" r:id="rId5"/>
    <p:sldId id="260" r:id="rId6"/>
    <p:sldId id="263" r:id="rId7"/>
    <p:sldId id="283" r:id="rId8"/>
    <p:sldId id="261" r:id="rId9"/>
    <p:sldId id="262" r:id="rId10"/>
    <p:sldId id="284" r:id="rId11"/>
    <p:sldId id="265" r:id="rId12"/>
    <p:sldId id="273" r:id="rId13"/>
    <p:sldId id="259" r:id="rId14"/>
    <p:sldId id="266" r:id="rId15"/>
    <p:sldId id="278" r:id="rId16"/>
    <p:sldId id="267" r:id="rId17"/>
    <p:sldId id="268" r:id="rId18"/>
    <p:sldId id="270" r:id="rId19"/>
    <p:sldId id="269" r:id="rId20"/>
    <p:sldId id="286" r:id="rId21"/>
    <p:sldId id="271" r:id="rId22"/>
    <p:sldId id="274" r:id="rId23"/>
    <p:sldId id="272" r:id="rId24"/>
    <p:sldId id="276" r:id="rId25"/>
    <p:sldId id="275" r:id="rId26"/>
    <p:sldId id="277" r:id="rId27"/>
    <p:sldId id="279" r:id="rId28"/>
  </p:sldIdLst>
  <p:sldSz cx="9144000" cy="6858000" type="screen4x3"/>
  <p:notesSz cx="9299575" cy="70135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301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0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54" y="-96"/>
      </p:cViewPr>
      <p:guideLst>
        <p:guide orient="horz" pos="2209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212" tIns="46606" rIns="93212" bIns="46606" rtlCol="0"/>
          <a:lstStyle>
            <a:lvl1pPr algn="l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7325" y="0"/>
            <a:ext cx="4030663" cy="350838"/>
          </a:xfrm>
          <a:prstGeom prst="rect">
            <a:avLst/>
          </a:prstGeom>
        </p:spPr>
        <p:txBody>
          <a:bodyPr vert="horz" lIns="93212" tIns="46606" rIns="93212" bIns="46606" rtlCol="0"/>
          <a:lstStyle>
            <a:lvl1pPr algn="r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fld id="{ED177877-B63F-490C-9F19-3C8A9A8DA0A7}" type="datetimeFigureOut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61150"/>
            <a:ext cx="4029075" cy="350838"/>
          </a:xfrm>
          <a:prstGeom prst="rect">
            <a:avLst/>
          </a:prstGeom>
        </p:spPr>
        <p:txBody>
          <a:bodyPr vert="horz" lIns="93212" tIns="46606" rIns="93212" bIns="46606" rtlCol="0" anchor="b"/>
          <a:lstStyle>
            <a:lvl1pPr algn="l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7325" y="6661150"/>
            <a:ext cx="4030663" cy="350838"/>
          </a:xfrm>
          <a:prstGeom prst="rect">
            <a:avLst/>
          </a:prstGeom>
        </p:spPr>
        <p:txBody>
          <a:bodyPr vert="horz" lIns="93212" tIns="46606" rIns="93212" bIns="46606" rtlCol="0" anchor="b"/>
          <a:lstStyle>
            <a:lvl1pPr algn="r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fld id="{B12B74D5-DCC2-445B-979F-B5D8D7675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0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212" tIns="46606" rIns="93212" bIns="46606" rtlCol="0"/>
          <a:lstStyle>
            <a:lvl1pPr algn="l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7325" y="0"/>
            <a:ext cx="4030663" cy="350838"/>
          </a:xfrm>
          <a:prstGeom prst="rect">
            <a:avLst/>
          </a:prstGeom>
        </p:spPr>
        <p:txBody>
          <a:bodyPr vert="horz" lIns="93212" tIns="46606" rIns="93212" bIns="46606" rtlCol="0"/>
          <a:lstStyle>
            <a:lvl1pPr algn="r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fld id="{19AEE4A3-459F-4CE1-B9C7-DAA781CD280E}" type="datetimeFigureOut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7050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2" tIns="46606" rIns="93212" bIns="4660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688" y="3330575"/>
            <a:ext cx="7442200" cy="3155950"/>
          </a:xfrm>
          <a:prstGeom prst="rect">
            <a:avLst/>
          </a:prstGeom>
        </p:spPr>
        <p:txBody>
          <a:bodyPr vert="horz" lIns="93212" tIns="46606" rIns="93212" bIns="4660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61150"/>
            <a:ext cx="4029075" cy="350838"/>
          </a:xfrm>
          <a:prstGeom prst="rect">
            <a:avLst/>
          </a:prstGeom>
        </p:spPr>
        <p:txBody>
          <a:bodyPr vert="horz" lIns="93212" tIns="46606" rIns="93212" bIns="46606" rtlCol="0" anchor="b"/>
          <a:lstStyle>
            <a:lvl1pPr algn="l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7325" y="6661150"/>
            <a:ext cx="4030663" cy="350838"/>
          </a:xfrm>
          <a:prstGeom prst="rect">
            <a:avLst/>
          </a:prstGeom>
        </p:spPr>
        <p:txBody>
          <a:bodyPr vert="horz" lIns="93212" tIns="46606" rIns="93212" bIns="46606" rtlCol="0" anchor="b"/>
          <a:lstStyle>
            <a:lvl1pPr algn="r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fld id="{1949739C-981E-4AE3-86A9-CDFD4232D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48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fld id="{111CDBCF-F55B-43B8-8E6E-80D87CC680A9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342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7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7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29AAD-98DE-4445-9D47-B4311D153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7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883AE-FBFE-44C7-9B20-B4C7DA54B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0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B7335-FEBD-4E3F-8B56-0E9014A1A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10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C1779-5E77-462B-94AA-52D3AB4A4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7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59365-4EB1-47CB-8F82-8B737057A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84C4A-FE79-4CAC-8299-681B10C6E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9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FAB61-C4A7-4F8D-861C-2F9B4379F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9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7AFA8-9FFD-4F33-B997-42F89FB16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2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38AB1-57CE-4A70-A6C8-6B9E1DBCF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7CCC-A479-4761-98FF-1FC25E283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1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713D-C3F8-444A-A83D-0F4A9DB13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00166-6CE9-4EC4-8867-19C5BAF0D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553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033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036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042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555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555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046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5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5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charset="0"/>
                <a:ea typeface="ＭＳ Ｐゴシック" charset="-128"/>
              </a:defRPr>
            </a:lvl1pPr>
          </a:lstStyle>
          <a:p>
            <a:pPr>
              <a:defRPr/>
            </a:pPr>
            <a:fld id="{DD23E58E-1BE5-440F-9772-55B2BB478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5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Rounded MT Bold" pitchFamily="34" charset="0"/>
                <a:ea typeface="+mj-ea"/>
                <a:cs typeface="+mj-cs"/>
              </a:rPr>
              <a:t>CLASSROOM MANAGEMENT</a:t>
            </a:r>
            <a:br>
              <a:rPr lang="en-US" sz="480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4800" smtClean="0">
                <a:latin typeface="Arial Rounded MT Bold" pitchFamily="34" charset="0"/>
                <a:ea typeface="+mj-ea"/>
                <a:cs typeface="+mj-cs"/>
              </a:rPr>
              <a:t>WORKSHOP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657600"/>
            <a:ext cx="60325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Arial Rounded MT Bold" pitchFamily="34" charset="0"/>
                <a:ea typeface="+mn-ea"/>
                <a:cs typeface="+mn-cs"/>
              </a:rPr>
              <a:t>Joshua Independent School District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Arial Rounded MT Bold" pitchFamily="34" charset="0"/>
                <a:ea typeface="+mn-ea"/>
                <a:cs typeface="+mn-cs"/>
              </a:rPr>
              <a:t>New Teacher Orientation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Arial Rounded MT Bold" pitchFamily="34" charset="0"/>
                <a:ea typeface="+mn-ea"/>
                <a:cs typeface="+mn-cs"/>
              </a:rPr>
              <a:t>Presenter:  Diana Greenhouse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10234"/>
            <a:ext cx="2824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BF301A"/>
                </a:solidFill>
                <a:latin typeface="Arial Rounded MT Bold" panose="020F0704030504030204" pitchFamily="34" charset="0"/>
              </a:rPr>
              <a:t>QR Code #6</a:t>
            </a:r>
            <a:endParaRPr lang="en-US" sz="3600" b="1" dirty="0">
              <a:solidFill>
                <a:srgbClr val="BF301A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Arial Rounded MT Bold" pitchFamily="34" charset="0"/>
                <a:ea typeface="+mj-ea"/>
                <a:cs typeface="+mj-cs"/>
              </a:rPr>
              <a:t>CREATING YOUR </a:t>
            </a:r>
            <a:br>
              <a:rPr lang="en-US" sz="400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4000" smtClean="0">
                <a:latin typeface="Arial Rounded MT Bold" pitchFamily="34" charset="0"/>
                <a:ea typeface="+mj-ea"/>
                <a:cs typeface="+mj-cs"/>
              </a:rPr>
              <a:t>FIRST DAY SCRIPT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Students begin arriving in the classroom at 7:20 (elementary) </a:t>
            </a:r>
          </a:p>
          <a:p>
            <a:pPr eaLnBrk="1" hangingPunct="1">
              <a:defRPr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Have an activity waiting at their desks to keep them occupied while you greet students/parents at the door</a:t>
            </a:r>
          </a:p>
          <a:p>
            <a:pPr eaLnBrk="1" hangingPunct="1">
              <a:defRPr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Labels are helpful for learning student names</a:t>
            </a:r>
          </a:p>
          <a:p>
            <a:pPr eaLnBrk="1" hangingPunct="1">
              <a:defRPr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Have a list of your students on your “clipboard”</a:t>
            </a:r>
          </a:p>
          <a:p>
            <a:pPr eaLnBrk="1" hangingPunct="1">
              <a:defRPr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Ask your parents to confirm afterschool pick-up…..have a form ready for them to fill-in, such as: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 smtClean="0"/>
              <a:t>                                    </a:t>
            </a:r>
            <a:r>
              <a:rPr lang="en-US" sz="1400" b="1" dirty="0" smtClean="0">
                <a:latin typeface="Arial Rounded MT Bold" charset="0"/>
              </a:rPr>
              <a:t>HOW WILL YOUR STUDENT GET HOME?</a:t>
            </a:r>
          </a:p>
          <a:p>
            <a:pPr algn="ctr" eaLnBrk="1" hangingPunct="1">
              <a:buFontTx/>
              <a:buNone/>
              <a:defRPr/>
            </a:pPr>
            <a:r>
              <a:rPr lang="en-US" sz="1400" b="1" dirty="0" smtClean="0">
                <a:latin typeface="Arial Rounded MT Bold" charset="0"/>
              </a:rPr>
              <a:t> </a:t>
            </a:r>
          </a:p>
          <a:p>
            <a:pPr algn="ctr" eaLnBrk="1" hangingPunct="1">
              <a:buFontTx/>
              <a:buNone/>
              <a:defRPr/>
            </a:pPr>
            <a:r>
              <a:rPr lang="en-US" sz="1400" b="1" dirty="0" smtClean="0">
                <a:latin typeface="Arial Rounded MT Bold" charset="0"/>
              </a:rPr>
              <a:t>      STUDENT             PARENT</a:t>
            </a:r>
          </a:p>
          <a:p>
            <a:pPr algn="ctr" eaLnBrk="1" hangingPunct="1">
              <a:buFontTx/>
              <a:buNone/>
              <a:defRPr/>
            </a:pPr>
            <a:r>
              <a:rPr lang="en-US" sz="1400" b="1" u="sng" dirty="0" smtClean="0">
                <a:latin typeface="Arial Rounded MT Bold" charset="0"/>
              </a:rPr>
              <a:t>       NAME                    PICK-UP     DAYCARE       BUS#__   BAND?  </a:t>
            </a:r>
          </a:p>
          <a:p>
            <a:pPr eaLnBrk="1" hangingPunct="1">
              <a:defRPr/>
            </a:pPr>
            <a:endParaRPr lang="en-US" sz="2000" dirty="0" smtClean="0">
              <a:latin typeface="Arial Rounded MT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ESTABLISHING PROCEDURES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latin typeface="Arial Rounded MT Bold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The first 2-3 weeks of school are critical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Introduce classroom procedures the first week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State your expectations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Employ procedures that create consistency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Create a slideshow of your procedures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Have students role-play procedures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Rehearse as necessary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latin typeface="Arial Rounded MT Bold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smtClean="0">
              <a:latin typeface="Arial Rounded MT Bold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latin typeface="Arial Rounded MT Bold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28600" y="5562600"/>
            <a:ext cx="8610600" cy="908050"/>
          </a:xfrm>
          <a:prstGeom prst="rect">
            <a:avLst/>
          </a:prstGeom>
          <a:solidFill>
            <a:schemeClr val="hlink"/>
          </a:solidFill>
          <a:ln w="635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 b="1" dirty="0">
                <a:solidFill>
                  <a:schemeClr val="accent2"/>
                </a:solidFill>
                <a:latin typeface="Arial" charset="0"/>
              </a:rPr>
              <a:t>Effective teachers spend the first two weeks teaching students to be in control of their own actions in a consistent classroom environment </a:t>
            </a:r>
          </a:p>
          <a:p>
            <a:pPr algn="ctr">
              <a:spcBef>
                <a:spcPct val="50000"/>
              </a:spcBef>
            </a:pPr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p. </a:t>
            </a:r>
            <a:r>
              <a:rPr lang="en-US" altLang="en-US" sz="1400" b="1" i="1" dirty="0">
                <a:solidFill>
                  <a:srgbClr val="FF0000"/>
                </a:solidFill>
              </a:rPr>
              <a:t>176</a:t>
            </a:r>
            <a:endParaRPr lang="en-US" altLang="en-US" sz="1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8707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latin typeface="Arial Rounded MT Bold" pitchFamily="34" charset="0"/>
                <a:ea typeface="+mj-ea"/>
                <a:cs typeface="+mj-cs"/>
              </a:rPr>
              <a:t>CLASSROOM MANAGEMENT IS NOT</a:t>
            </a:r>
            <a:br>
              <a:rPr lang="en-US" sz="360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3600" smtClean="0">
                <a:latin typeface="Arial Rounded MT Bold" pitchFamily="34" charset="0"/>
                <a:ea typeface="+mj-ea"/>
                <a:cs typeface="+mj-cs"/>
              </a:rPr>
              <a:t> DISCIPLINE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696200" cy="363061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Discipline plans have rules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Classroom management plans have procedures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A procedure is a method or process for getting things done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Procedures simplify the task of succeeding at school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No learning takes place when you discipline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Learning takes place only when a student is at work</a:t>
            </a:r>
          </a:p>
          <a:p>
            <a:pPr eaLnBrk="1" hangingPunct="1">
              <a:buFontTx/>
              <a:buNone/>
              <a:defRPr/>
            </a:pPr>
            <a:endParaRPr lang="en-US" sz="2000" smtClean="0">
              <a:latin typeface="Arial Rounded MT Bold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429000" y="4953000"/>
            <a:ext cx="5486400" cy="1770063"/>
          </a:xfrm>
          <a:prstGeom prst="rect">
            <a:avLst/>
          </a:prstGeom>
          <a:solidFill>
            <a:schemeClr val="hlink"/>
          </a:solidFill>
          <a:ln w="635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i="1" dirty="0">
                <a:solidFill>
                  <a:schemeClr val="accent2"/>
                </a:solidFill>
                <a:latin typeface="Arial Rounded MT Bold" pitchFamily="34" charset="0"/>
              </a:rPr>
              <a:t>DISCIPLINE</a:t>
            </a:r>
            <a:r>
              <a:rPr lang="en-US" altLang="en-US" sz="1600" dirty="0">
                <a:solidFill>
                  <a:schemeClr val="accent2"/>
                </a:solidFill>
                <a:latin typeface="Arial Rounded MT Bold" pitchFamily="34" charset="0"/>
              </a:rPr>
              <a:t> concerns how students </a:t>
            </a:r>
            <a:r>
              <a:rPr lang="en-US" altLang="en-US" sz="1600" i="1" dirty="0">
                <a:solidFill>
                  <a:schemeClr val="accent2"/>
                </a:solidFill>
                <a:latin typeface="Arial Rounded MT Bold" pitchFamily="34" charset="0"/>
              </a:rPr>
              <a:t>BEHAVE.</a:t>
            </a:r>
          </a:p>
          <a:p>
            <a:pPr>
              <a:spcBef>
                <a:spcPct val="50000"/>
              </a:spcBef>
            </a:pPr>
            <a:r>
              <a:rPr lang="en-US" altLang="en-US" sz="1600" i="1" dirty="0">
                <a:solidFill>
                  <a:schemeClr val="accent2"/>
                </a:solidFill>
                <a:latin typeface="Arial Rounded MT Bold" pitchFamily="34" charset="0"/>
              </a:rPr>
              <a:t>PROCEDURES</a:t>
            </a:r>
            <a:r>
              <a:rPr lang="en-US" altLang="en-US" sz="1600" dirty="0">
                <a:solidFill>
                  <a:schemeClr val="accent2"/>
                </a:solidFill>
                <a:latin typeface="Arial Rounded MT Bold" pitchFamily="34" charset="0"/>
              </a:rPr>
              <a:t> concern how things </a:t>
            </a:r>
            <a:r>
              <a:rPr lang="en-US" altLang="en-US" sz="1600" i="1" dirty="0">
                <a:solidFill>
                  <a:schemeClr val="accent2"/>
                </a:solidFill>
                <a:latin typeface="Arial Rounded MT Bold" pitchFamily="34" charset="0"/>
              </a:rPr>
              <a:t>ARE DONE</a:t>
            </a:r>
            <a:r>
              <a:rPr lang="en-US" altLang="en-US" sz="1600" dirty="0">
                <a:solidFill>
                  <a:schemeClr val="accent2"/>
                </a:solidFill>
                <a:latin typeface="Arial Rounded MT Bold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1600" i="1" dirty="0">
                <a:solidFill>
                  <a:schemeClr val="accent2"/>
                </a:solidFill>
                <a:latin typeface="Arial Rounded MT Bold" pitchFamily="34" charset="0"/>
              </a:rPr>
              <a:t>DISCIPLINE HAS</a:t>
            </a:r>
            <a:r>
              <a:rPr lang="en-US" altLang="en-US" sz="1600" dirty="0">
                <a:solidFill>
                  <a:schemeClr val="accent2"/>
                </a:solidFill>
                <a:latin typeface="Arial Rounded MT Bold" pitchFamily="34" charset="0"/>
              </a:rPr>
              <a:t> penalties and rewards.</a:t>
            </a:r>
          </a:p>
          <a:p>
            <a:pPr>
              <a:spcBef>
                <a:spcPct val="50000"/>
              </a:spcBef>
            </a:pPr>
            <a:r>
              <a:rPr lang="en-US" altLang="en-US" sz="1600" i="1" dirty="0">
                <a:solidFill>
                  <a:schemeClr val="accent2"/>
                </a:solidFill>
                <a:latin typeface="Arial Rounded MT Bold" pitchFamily="34" charset="0"/>
              </a:rPr>
              <a:t>PROCEDURES HAVE NO</a:t>
            </a:r>
            <a:r>
              <a:rPr lang="en-US" altLang="en-US" sz="1600" dirty="0">
                <a:solidFill>
                  <a:schemeClr val="accent2"/>
                </a:solidFill>
                <a:latin typeface="Arial Rounded MT Bold" pitchFamily="34" charset="0"/>
              </a:rPr>
              <a:t> penalties or rewards.</a:t>
            </a:r>
          </a:p>
          <a:p>
            <a:pPr algn="ctr">
              <a:spcBef>
                <a:spcPct val="50000"/>
              </a:spcBef>
            </a:pPr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pg. 169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981200"/>
            <a:ext cx="6870700" cy="2819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HARRY WONG SERIES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057400"/>
            <a:ext cx="7086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latin typeface="Arial Rounded MT Bold" pitchFamily="34" charset="0"/>
                <a:ea typeface="+mj-ea"/>
                <a:cs typeface="+mj-cs"/>
              </a:rPr>
              <a:t>IMPACT. Teachers universally say they </a:t>
            </a:r>
            <a:br>
              <a:rPr lang="en-US" sz="280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2800" smtClean="0">
                <a:latin typeface="Arial Rounded MT Bold" pitchFamily="34" charset="0"/>
                <a:ea typeface="+mj-ea"/>
                <a:cs typeface="+mj-cs"/>
              </a:rPr>
              <a:t>go into teaching to make a difference. </a:t>
            </a:r>
            <a:br>
              <a:rPr lang="en-US" sz="280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2800" smtClean="0">
                <a:latin typeface="Arial Rounded MT Bold" pitchFamily="34" charset="0"/>
                <a:ea typeface="+mj-ea"/>
                <a:cs typeface="+mj-cs"/>
              </a:rPr>
              <a:t>You more than make a difference. </a:t>
            </a:r>
            <a:br>
              <a:rPr lang="en-US" sz="280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2800" smtClean="0">
                <a:latin typeface="Arial Rounded MT Bold" pitchFamily="34" charset="0"/>
                <a:ea typeface="+mj-ea"/>
                <a:cs typeface="+mj-cs"/>
              </a:rPr>
              <a:t>You ARE the difference.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553200" y="6324600"/>
            <a:ext cx="2590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p. </a:t>
            </a:r>
            <a:r>
              <a:rPr lang="en-US" altLang="en-US" sz="1400" b="1" i="1" dirty="0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1295400"/>
            <a:ext cx="68707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Arial Rounded MT Bold" pitchFamily="34" charset="0"/>
                <a:ea typeface="+mj-ea"/>
                <a:cs typeface="+mj-cs"/>
              </a:rPr>
              <a:t>Meet</a:t>
            </a:r>
            <a:br>
              <a:rPr lang="en-US" sz="4000" dirty="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4000" dirty="0" smtClean="0">
                <a:latin typeface="Arial Rounded MT Bold" pitchFamily="34" charset="0"/>
                <a:ea typeface="+mj-ea"/>
                <a:cs typeface="+mj-cs"/>
              </a:rPr>
              <a:t>CHELONNDA SEROYER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BEST PRACTICE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Best Practice is a term used to describe “what works” in a particular situation or environment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Research, or scientifically-based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Integrated research </a:t>
            </a:r>
            <a:r>
              <a:rPr lang="en-US" sz="2400" i="1" smtClean="0">
                <a:latin typeface="Times New Roman" charset="0"/>
                <a:cs typeface="Times New Roman" charset="0"/>
              </a:rPr>
              <a:t>and</a:t>
            </a:r>
            <a:r>
              <a:rPr lang="en-US" sz="2400" smtClean="0">
                <a:latin typeface="Times New Roman" charset="0"/>
                <a:cs typeface="Times New Roman" charset="0"/>
              </a:rPr>
              <a:t> professional wisdom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Teachers believe </a:t>
            </a:r>
            <a:r>
              <a:rPr lang="en-US" sz="2400" i="1" smtClean="0">
                <a:latin typeface="Times New Roman" charset="0"/>
                <a:cs typeface="Times New Roman" charset="0"/>
              </a:rPr>
              <a:t>all</a:t>
            </a:r>
            <a:r>
              <a:rPr lang="en-US" sz="2400" smtClean="0">
                <a:latin typeface="Times New Roman" charset="0"/>
                <a:cs typeface="Times New Roman" charset="0"/>
              </a:rPr>
              <a:t> students can learn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Clearly articulated goals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Conditions for learning are modified and differentiated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Relevant learning that is engaging for all students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Positive, personalized relationships for all students</a:t>
            </a:r>
          </a:p>
          <a:p>
            <a:pPr eaLnBrk="1" hangingPunct="1">
              <a:defRPr/>
            </a:pPr>
            <a:endParaRPr lang="en-US" sz="2400" smtClean="0">
              <a:latin typeface="Arial Rounded MT Bold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14400" y="5943600"/>
            <a:ext cx="7391400" cy="908050"/>
          </a:xfrm>
          <a:prstGeom prst="rect">
            <a:avLst/>
          </a:prstGeom>
          <a:solidFill>
            <a:schemeClr val="hlink"/>
          </a:solidFill>
          <a:ln w="635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 b="1" dirty="0">
                <a:solidFill>
                  <a:schemeClr val="accent2"/>
                </a:solidFill>
                <a:latin typeface="Arial Rounded MT Bold" pitchFamily="34" charset="0"/>
              </a:rPr>
              <a:t>Finding out about the students builds relationships, and is important in an effectively run classroom.</a:t>
            </a:r>
          </a:p>
          <a:p>
            <a:pPr algn="ctr">
              <a:spcBef>
                <a:spcPct val="50000"/>
              </a:spcBef>
            </a:pPr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p. </a:t>
            </a:r>
            <a:r>
              <a:rPr lang="en-US" altLang="en-US" sz="1400" b="1" i="1" dirty="0">
                <a:solidFill>
                  <a:srgbClr val="FF0000"/>
                </a:solidFill>
              </a:rPr>
              <a:t>68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CONTINUOUS IMPROVEMENT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400" smtClean="0">
              <a:latin typeface="Arial Rounded MT Bold" charset="0"/>
            </a:endParaRP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Classroom and individual mission statements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Classroom and individual measurable goals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Student-created ground rules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Classroom data center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Student data folders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Student-led conferences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Quality tools and PDSA (Plan, Do, Study, Act)</a:t>
            </a:r>
          </a:p>
          <a:p>
            <a:pPr eaLnBrk="1" hangingPunct="1">
              <a:defRPr/>
            </a:pPr>
            <a:endParaRPr lang="en-US" sz="2400" smtClean="0">
              <a:latin typeface="Arial Rounded MT Bold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52600" y="5562600"/>
            <a:ext cx="6561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/>
            <a:endParaRPr lang="en-US" altLang="en-US">
              <a:latin typeface="Arial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343400" y="5562600"/>
            <a:ext cx="4495800" cy="923925"/>
          </a:xfrm>
          <a:prstGeom prst="rect">
            <a:avLst/>
          </a:prstGeom>
          <a:solidFill>
            <a:schemeClr val="hlink"/>
          </a:solidFill>
          <a:ln w="635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  <a:latin typeface="Arial Rounded MT Bold" pitchFamily="34" charset="0"/>
              </a:rPr>
              <a:t>Learning occurs only when                      students are actively engaged                 and in control of their own learning.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276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1828800"/>
            <a:ext cx="68707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Arial Rounded MT Bold" pitchFamily="34" charset="0"/>
                <a:ea typeface="+mj-ea"/>
                <a:cs typeface="+mj-cs"/>
              </a:rPr>
              <a:t>Effective teachers do what the research tells us is most effective. </a:t>
            </a:r>
            <a:br>
              <a:rPr lang="en-US" sz="3200" dirty="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3200" dirty="0" smtClean="0">
                <a:latin typeface="Arial Rounded MT Bold" pitchFamily="34" charset="0"/>
                <a:ea typeface="+mj-ea"/>
                <a:cs typeface="+mj-cs"/>
              </a:rPr>
              <a:t>Effective teachers use proven, research-based practices.</a:t>
            </a:r>
            <a:br>
              <a:rPr lang="en-US" sz="3200" dirty="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3200" dirty="0" smtClean="0">
                <a:latin typeface="Arial Rounded MT Bold" pitchFamily="34" charset="0"/>
                <a:ea typeface="+mj-ea"/>
                <a:cs typeface="+mj-cs"/>
              </a:rPr>
              <a:t/>
            </a:r>
            <a:br>
              <a:rPr lang="en-US" sz="3200" dirty="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3200" dirty="0" smtClean="0">
                <a:latin typeface="Arial Rounded MT Bold" pitchFamily="34" charset="0"/>
                <a:ea typeface="+mj-ea"/>
                <a:cs typeface="+mj-cs"/>
              </a:rPr>
              <a:t>Why would you do otherwise?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6096000" y="6172200"/>
            <a:ext cx="28194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 smtClean="0">
                <a:solidFill>
                  <a:srgbClr val="FF0000"/>
                </a:solidFill>
              </a:rPr>
              <a:t>THE First </a:t>
            </a:r>
            <a:r>
              <a:rPr lang="en-US" altLang="en-US" sz="1400" b="1" i="1" dirty="0">
                <a:solidFill>
                  <a:srgbClr val="FF0000"/>
                </a:solidFill>
              </a:rPr>
              <a:t>Days of School,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p. </a:t>
            </a:r>
            <a:r>
              <a:rPr lang="en-US" altLang="en-US" sz="1400" b="1" i="1" dirty="0">
                <a:solidFill>
                  <a:srgbClr val="FF0000"/>
                </a:solidFill>
              </a:rPr>
              <a:t>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THE EFFECTIVE TEACHER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Uses effective practices focused on student achievement</a:t>
            </a:r>
          </a:p>
          <a:p>
            <a:pPr eaLnBrk="1" hangingPunct="1"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Is an innovative planner and exceptional classroom manager</a:t>
            </a:r>
          </a:p>
          <a:p>
            <a:pPr eaLnBrk="1" hangingPunct="1"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Is an adept critical thinker and competent problem solver</a:t>
            </a:r>
          </a:p>
          <a:p>
            <a:pPr eaLnBrk="1" hangingPunct="1"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Represents the greatest asset of a school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6019800" y="6400800"/>
            <a:ext cx="2895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pg. 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WORKSHOP GOALS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4495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 smtClean="0">
                <a:latin typeface="Arial Rounded MT Bold" charset="0"/>
              </a:rPr>
              <a:t>    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Our goal for this workshop is to investigate strategies for planning, organizing, and structuring our classrooms to maximize student success. 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We will examine effective classroom management strategies through an overview of Harry Wong’s 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i="1" dirty="0" smtClean="0">
                <a:latin typeface="Times New Roman" charset="0"/>
                <a:cs typeface="Times New Roman" charset="0"/>
              </a:rPr>
              <a:t>THE </a:t>
            </a:r>
            <a:r>
              <a:rPr lang="en-US" sz="2400" i="1" dirty="0" smtClean="0">
                <a:latin typeface="Times New Roman" charset="0"/>
                <a:cs typeface="Times New Roman" charset="0"/>
              </a:rPr>
              <a:t>First Days of School, 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    and work towards implementation in order to create an environment conducive to 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student learning and achievement.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4000" smtClean="0">
                <a:effectLst/>
                <a:latin typeface="Arial Rounded MT Bold" pitchFamily="34" charset="0"/>
                <a:ea typeface="ＭＳ Ｐゴシック" pitchFamily="34" charset="-128"/>
              </a:rPr>
              <a:t>STAND IN THE SHOES OF…. ACTIVITY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en-US" altLang="en-US" sz="2400" smtClean="0">
                <a:effectLst/>
                <a:latin typeface="Arial Rounded MT Bold" pitchFamily="34" charset="0"/>
                <a:ea typeface="ＭＳ Ｐゴシック" pitchFamily="34" charset="-128"/>
              </a:rPr>
              <a:t>With your group, </a:t>
            </a:r>
            <a:r>
              <a:rPr lang="en-US" altLang="en-US" sz="2400" smtClean="0">
                <a:effectLst/>
                <a:ea typeface="ＭＳ Ｐゴシック" pitchFamily="34" charset="-128"/>
              </a:rPr>
              <a:t>“</a:t>
            </a:r>
            <a:r>
              <a:rPr lang="en-US" altLang="en-US" sz="2400" smtClean="0">
                <a:effectLst/>
                <a:latin typeface="Arial Rounded MT Bold" pitchFamily="34" charset="0"/>
                <a:ea typeface="ＭＳ Ｐゴシック" pitchFamily="34" charset="-128"/>
              </a:rPr>
              <a:t>stand in the shoes</a:t>
            </a:r>
            <a:r>
              <a:rPr lang="en-US" altLang="en-US" sz="2400" smtClean="0">
                <a:effectLst/>
                <a:ea typeface="ＭＳ Ｐゴシック" pitchFamily="34" charset="-128"/>
              </a:rPr>
              <a:t>”</a:t>
            </a:r>
            <a:r>
              <a:rPr lang="en-US" altLang="en-US" sz="2400" smtClean="0">
                <a:effectLst/>
                <a:latin typeface="Arial Rounded MT Bold" pitchFamily="34" charset="0"/>
                <a:ea typeface="ＭＳ Ｐゴシック" pitchFamily="34" charset="-128"/>
              </a:rPr>
              <a:t> of the person you have been assigned and complete the following statements: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altLang="en-US" sz="2400" smtClean="0">
              <a:effectLst/>
              <a:latin typeface="Arial Rounded MT Bold" pitchFamily="34" charset="0"/>
              <a:ea typeface="ＭＳ Ｐゴシック" pitchFamily="34" charset="-128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en-US" sz="2400" smtClean="0">
                <a:solidFill>
                  <a:srgbClr val="FF3300"/>
                </a:solidFill>
                <a:effectLst/>
                <a:latin typeface="Arial Rounded MT Bold" pitchFamily="34" charset="0"/>
                <a:ea typeface="ＭＳ Ｐゴシック" pitchFamily="34" charset="-128"/>
              </a:rPr>
              <a:t>Within the educational setting,</a:t>
            </a:r>
          </a:p>
          <a:p>
            <a:pPr marL="609600" indent="-609600">
              <a:lnSpc>
                <a:spcPct val="80000"/>
              </a:lnSpc>
              <a:buFont typeface="Wingdings" charset="2"/>
              <a:buAutoNum type="arabicPeriod"/>
            </a:pP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 goals are……</a:t>
            </a:r>
          </a:p>
          <a:p>
            <a:pPr marL="609600" indent="-609600">
              <a:lnSpc>
                <a:spcPct val="80000"/>
              </a:lnSpc>
              <a:buFont typeface="Wingdings" charset="2"/>
              <a:buAutoNum type="arabicPeriod"/>
            </a:pP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resources I bring to the educational process are…</a:t>
            </a:r>
          </a:p>
          <a:p>
            <a:pPr marL="609600" indent="-609600">
              <a:lnSpc>
                <a:spcPct val="80000"/>
              </a:lnSpc>
              <a:buFont typeface="Wingdings" charset="2"/>
              <a:buAutoNum type="arabicPeriod"/>
            </a:pP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support I need from the school community is…..</a:t>
            </a:r>
          </a:p>
          <a:p>
            <a:pPr marL="609600" indent="-609600">
              <a:lnSpc>
                <a:spcPct val="80000"/>
              </a:lnSpc>
              <a:buFont typeface="Wingdings" charset="2"/>
              <a:buAutoNum type="arabicPeriod"/>
            </a:pP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 will feel invited and welcomed when…..</a:t>
            </a:r>
          </a:p>
          <a:p>
            <a:pPr marL="609600" indent="-609600">
              <a:lnSpc>
                <a:spcPct val="80000"/>
              </a:lnSpc>
            </a:pPr>
            <a:endParaRPr lang="en-US" altLang="en-US" sz="2400" smtClean="0">
              <a:effectLst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8707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latin typeface="Arial Rounded MT Bold" charset="0"/>
              </a:rPr>
              <a:t/>
            </a:r>
            <a:br>
              <a:rPr lang="en-US" sz="3600" dirty="0" smtClean="0">
                <a:latin typeface="Arial Rounded MT Bold" charset="0"/>
              </a:rPr>
            </a:br>
            <a:r>
              <a:rPr lang="en-US" sz="3600" dirty="0" smtClean="0">
                <a:latin typeface="Arial Rounded MT Bold" charset="0"/>
              </a:rPr>
              <a:t/>
            </a:r>
            <a:br>
              <a:rPr lang="en-US" sz="3600" dirty="0" smtClean="0">
                <a:latin typeface="Arial Rounded MT Bold" charset="0"/>
              </a:rPr>
            </a:br>
            <a:r>
              <a:rPr lang="en-US" sz="4000" dirty="0" smtClean="0">
                <a:latin typeface="Arial Rounded MT Bold" charset="0"/>
              </a:rPr>
              <a:t>ELEMENTARY  </a:t>
            </a:r>
            <a:r>
              <a:rPr lang="en-US" sz="3600" dirty="0" smtClean="0">
                <a:latin typeface="Arial Rounded MT Bold" charset="0"/>
              </a:rPr>
              <a:t/>
            </a:r>
            <a:br>
              <a:rPr lang="en-US" sz="3600" dirty="0" smtClean="0">
                <a:latin typeface="Arial Rounded MT Bold" charset="0"/>
              </a:rPr>
            </a:br>
            <a:r>
              <a:rPr lang="en-US" sz="3200" dirty="0" smtClean="0">
                <a:latin typeface="Arial Rounded MT Bold" charset="0"/>
              </a:rPr>
              <a:t>“Meet the Teacher</a:t>
            </a:r>
            <a:r>
              <a:rPr lang="en-US" sz="1600" dirty="0" smtClean="0">
                <a:latin typeface="Arial Rounded MT Bold" charset="0"/>
              </a:rPr>
              <a:t>”                                                   Thursday, August 18, </a:t>
            </a:r>
            <a:r>
              <a:rPr lang="en-US" sz="1600" dirty="0" smtClean="0">
                <a:latin typeface="Arial Rounded MT Bold" charset="0"/>
              </a:rPr>
              <a:t>5:00pm-6:00pm </a:t>
            </a:r>
            <a:r>
              <a:rPr lang="en-US" sz="3600" dirty="0" smtClean="0">
                <a:latin typeface="Arial Rounded MT Bold" charset="0"/>
              </a:rPr>
              <a:t/>
            </a:r>
            <a:br>
              <a:rPr lang="en-US" sz="3600" dirty="0" smtClean="0">
                <a:latin typeface="Arial Rounded MT Bold" charset="0"/>
              </a:rPr>
            </a:br>
            <a:r>
              <a:rPr lang="en-US" sz="3200" dirty="0" smtClean="0">
                <a:latin typeface="Arial Rounded MT Bold" charset="0"/>
              </a:rPr>
              <a:t>“Curriculum Night”</a:t>
            </a:r>
            <a:r>
              <a:rPr lang="en-US" sz="3600" dirty="0" smtClean="0">
                <a:latin typeface="Arial Rounded MT Bold" charset="0"/>
              </a:rPr>
              <a:t/>
            </a:r>
            <a:br>
              <a:rPr lang="en-US" sz="3600" dirty="0" smtClean="0">
                <a:latin typeface="Arial Rounded MT Bold" charset="0"/>
              </a:rPr>
            </a:br>
            <a:r>
              <a:rPr lang="en-US" sz="1600" dirty="0" smtClean="0">
                <a:latin typeface="Arial Rounded MT Bold" charset="0"/>
              </a:rPr>
              <a:t>Thursday, September 1, </a:t>
            </a:r>
            <a:r>
              <a:rPr lang="en-US" sz="1600" dirty="0" smtClean="0">
                <a:latin typeface="Arial Rounded MT Bold" charset="0"/>
              </a:rPr>
              <a:t>(</a:t>
            </a:r>
            <a:r>
              <a:rPr lang="en-US" sz="1600" dirty="0" smtClean="0">
                <a:latin typeface="Arial Rounded MT Bold" charset="0"/>
              </a:rPr>
              <a:t>evening TBA)</a:t>
            </a:r>
            <a:br>
              <a:rPr lang="en-US" sz="1600" dirty="0" smtClean="0">
                <a:latin typeface="Arial Rounded MT Bold" charset="0"/>
              </a:rPr>
            </a:br>
            <a:r>
              <a:rPr lang="en-US" sz="2000" dirty="0" smtClean="0">
                <a:latin typeface="Arial Rounded MT Bold" charset="0"/>
              </a:rPr>
              <a:t/>
            </a:r>
            <a:br>
              <a:rPr lang="en-US" sz="2000" dirty="0" smtClean="0">
                <a:latin typeface="Arial Rounded MT Bold" charset="0"/>
              </a:rPr>
            </a:br>
            <a:endParaRPr lang="en-US" sz="4000" dirty="0" smtClean="0">
              <a:latin typeface="Arial Rounded MT Bold" charset="0"/>
            </a:endParaRP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762000" y="2971800"/>
            <a:ext cx="73914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 Rounded MT Bold" pitchFamily="34" charset="0"/>
              </a:rPr>
              <a:t>What to expect: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Most students will bring in their supplies @ Meet the Teacher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Students will want to get familiar with you, the classroom, and their place in the classroom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Two back-to-back informative sessions @ Curriculum Night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Parents will want to know what their student will be learning, and school/teacher expectations</a:t>
            </a: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685800" y="6096000"/>
            <a:ext cx="723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2000" b="1">
                <a:solidFill>
                  <a:srgbClr val="FF0000"/>
                </a:solidFill>
                <a:latin typeface="Arial Rounded MT Bold" pitchFamily="34" charset="0"/>
              </a:rPr>
              <a:t>SECONDARY CURRICULUM NIGHT DATES/TIMES TBA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229600" cy="5984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PREPARATIONS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Prepare a powerpoint as a Team or Grade Level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Include all classroom/grade level expectations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Include school procedures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Highlight classroom curriculum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Allow time for questions, open discussion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Allocate an area for a “Parking Lot”, an respond to questions, comments, thoughts, and suggestions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Prepare agenda, handouts, sign-in sheet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Be welcoming, but remember to keep it moving, longer conversations could take place during a scheduled conference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latin typeface="Arial Rounded MT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PARENT COMMUNICATION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Vital to student success, we appreciate their involvement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Let parents know they are an integral part of your academic “team”…..</a:t>
            </a:r>
            <a:r>
              <a:rPr lang="en-US" sz="2400" i="1" smtClean="0">
                <a:latin typeface="Times New Roman" charset="0"/>
                <a:cs typeface="Times New Roman" charset="0"/>
              </a:rPr>
              <a:t>Student-Parent-Teacher Team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Make them feel they are welcome in your classroom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Encourage them to get involved in the classroom and school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Send home weekly newsletters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Post your newsletter on your website weekly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Respond to e-mails, notes from home as soon as possible</a:t>
            </a:r>
          </a:p>
          <a:p>
            <a:pPr eaLnBrk="1" hangingPunct="1">
              <a:defRPr/>
            </a:pPr>
            <a:r>
              <a:rPr lang="en-US" sz="2400" smtClean="0">
                <a:latin typeface="Times New Roman" charset="0"/>
                <a:cs typeface="Times New Roman" charset="0"/>
              </a:rPr>
              <a:t>Set up monthly blogs, utilize podcasting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IMPORTANT POINTS </a:t>
            </a:r>
            <a:br>
              <a:rPr lang="en-US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TO REMEMBER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n-US" sz="2000" dirty="0" smtClean="0">
              <a:latin typeface="Arial Rounded MT Bold" pitchFamily="34" charset="0"/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Prepare a First Day Script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Welcome your students, know their names, celebrate the First Day with them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Establish procedures that create consistency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State your expectations 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You are the greatest asset to your school!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CONCLUSION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latin typeface="Arial Rounded MT Bold" pitchFamily="34" charset="0"/>
                <a:ea typeface="+mn-ea"/>
                <a:cs typeface="+mn-cs"/>
              </a:rPr>
              <a:t>In a well-managed classroom: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There exists a set of procedures and routines that structure the classroom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Students are engaged in learning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Students know what is expected of them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There is relatively little wasted time, confusion or disruption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The climate of the classroom is work-oriented, relaxed, pleasant, and welcoming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Teachers and their students are successful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1447800"/>
            <a:ext cx="6870700" cy="33528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 hundred years from now it will not matter</a:t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What kind of car I drove,</a:t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What kind of house I lived in,</a:t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How much I had in the bank,</a:t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 what my clothes looked like.</a:t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But the world will be a better place because</a:t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 was important in the life of a child.</a:t>
            </a:r>
            <a:b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400" smtClean="0">
                <a:effectLst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                                                               </a:t>
            </a:r>
            <a:r>
              <a:rPr lang="en-US" altLang="en-US" sz="2000" smtClean="0">
                <a:effectLst/>
                <a:latin typeface="Arial Rounded MT Bold" pitchFamily="34" charset="0"/>
                <a:ea typeface="ＭＳ Ｐゴシック" pitchFamily="34" charset="-128"/>
              </a:rPr>
              <a:t/>
            </a:r>
            <a:br>
              <a:rPr lang="en-US" altLang="en-US" sz="2000" smtClean="0">
                <a:effectLst/>
                <a:latin typeface="Arial Rounded MT Bold" pitchFamily="34" charset="0"/>
                <a:ea typeface="ＭＳ Ｐゴシック" pitchFamily="34" charset="-128"/>
              </a:rPr>
            </a:br>
            <a:r>
              <a:rPr lang="en-US" altLang="en-US" sz="2000" smtClean="0">
                <a:effectLst/>
                <a:latin typeface="Arial Rounded MT Bold" pitchFamily="34" charset="0"/>
                <a:ea typeface="ＭＳ Ｐゴシック" pitchFamily="34" charset="-128"/>
              </a:rPr>
              <a:t>                                                                           </a:t>
            </a:r>
            <a:r>
              <a:rPr lang="en-US" altLang="en-US" sz="1600" b="0" i="1" smtClean="0">
                <a:solidFill>
                  <a:srgbClr val="FF0000"/>
                </a:solidFill>
                <a:effectLst/>
                <a:latin typeface="Arial Rounded MT Bold" pitchFamily="34" charset="0"/>
                <a:ea typeface="ＭＳ Ｐゴシック" pitchFamily="34" charset="-128"/>
              </a:rPr>
              <a:t>-Forest E. Witcraft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707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8800" dirty="0" smtClean="0">
                <a:solidFill>
                  <a:srgbClr val="FF3300"/>
                </a:solidFill>
                <a:latin typeface="Bodoni MT Black" pitchFamily="18" charset="0"/>
                <a:ea typeface="+mj-ea"/>
                <a:cs typeface="Tunga" pitchFamily="2"/>
              </a:rPr>
              <a:t>HAPPY</a:t>
            </a:r>
            <a:br>
              <a:rPr lang="en-US" sz="8800" dirty="0" smtClean="0">
                <a:solidFill>
                  <a:srgbClr val="FF3300"/>
                </a:solidFill>
                <a:latin typeface="Bodoni MT Black" pitchFamily="18" charset="0"/>
                <a:ea typeface="+mj-ea"/>
                <a:cs typeface="Tunga" pitchFamily="2"/>
              </a:rPr>
            </a:br>
            <a:r>
              <a:rPr lang="en-US" sz="8800" dirty="0" smtClean="0">
                <a:solidFill>
                  <a:srgbClr val="FF3300"/>
                </a:solidFill>
                <a:latin typeface="Bodoni MT Black" pitchFamily="18" charset="0"/>
                <a:ea typeface="+mj-ea"/>
                <a:cs typeface="Tunga" pitchFamily="2"/>
              </a:rPr>
              <a:t>NEW</a:t>
            </a:r>
            <a:br>
              <a:rPr lang="en-US" sz="8800" dirty="0" smtClean="0">
                <a:solidFill>
                  <a:srgbClr val="FF3300"/>
                </a:solidFill>
                <a:latin typeface="Bodoni MT Black" pitchFamily="18" charset="0"/>
                <a:ea typeface="+mj-ea"/>
                <a:cs typeface="Tunga" pitchFamily="2"/>
              </a:rPr>
            </a:br>
            <a:r>
              <a:rPr lang="en-US" sz="8800" dirty="0" smtClean="0">
                <a:solidFill>
                  <a:srgbClr val="FF3300"/>
                </a:solidFill>
                <a:latin typeface="Bodoni MT Black" pitchFamily="18" charset="0"/>
                <a:ea typeface="+mj-ea"/>
                <a:cs typeface="Tunga" pitchFamily="2"/>
              </a:rPr>
              <a:t>YEAR!!!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2800" smtClean="0">
                <a:latin typeface="Times New Roman" charset="0"/>
                <a:cs typeface="Times New Roman" charset="0"/>
              </a:rPr>
              <a:t>    </a:t>
            </a:r>
            <a:r>
              <a:rPr lang="en-GB" sz="2800" b="1" smtClean="0">
                <a:latin typeface="Times New Roman" charset="0"/>
                <a:cs typeface="Times New Roman" charset="0"/>
              </a:rPr>
              <a:t>Ben Franklin </a:t>
            </a:r>
          </a:p>
          <a:p>
            <a:pPr algn="ctr" eaLnBrk="1" hangingPunct="1">
              <a:buFontTx/>
              <a:buNone/>
              <a:defRPr/>
            </a:pPr>
            <a:r>
              <a:rPr lang="en-GB" sz="2800" b="1" smtClean="0">
                <a:latin typeface="Times New Roman" charset="0"/>
                <a:cs typeface="Times New Roman" charset="0"/>
              </a:rPr>
              <a:t>(and an ancient Chinese proverb) said   </a:t>
            </a:r>
          </a:p>
          <a:p>
            <a:pPr algn="ctr" eaLnBrk="1" hangingPunct="1">
              <a:buFontTx/>
              <a:buNone/>
              <a:defRPr/>
            </a:pPr>
            <a:r>
              <a:rPr lang="en-GB" sz="2800" b="1" smtClean="0">
                <a:latin typeface="Times New Roman" charset="0"/>
                <a:cs typeface="Times New Roman" charset="0"/>
              </a:rPr>
              <a:t> “Tell me and I will forget, </a:t>
            </a:r>
          </a:p>
          <a:p>
            <a:pPr algn="ctr" eaLnBrk="1" hangingPunct="1">
              <a:buFontTx/>
              <a:buNone/>
              <a:defRPr/>
            </a:pPr>
            <a:r>
              <a:rPr lang="en-GB" sz="2800" b="1" smtClean="0">
                <a:latin typeface="Times New Roman" charset="0"/>
                <a:cs typeface="Times New Roman" charset="0"/>
              </a:rPr>
              <a:t>teach me and I will remember, </a:t>
            </a:r>
          </a:p>
          <a:p>
            <a:pPr algn="ctr" eaLnBrk="1" hangingPunct="1">
              <a:buFontTx/>
              <a:buNone/>
              <a:defRPr/>
            </a:pPr>
            <a:r>
              <a:rPr lang="en-GB" sz="2800" b="1" smtClean="0">
                <a:latin typeface="Times New Roman" charset="0"/>
                <a:cs typeface="Times New Roman" charset="0"/>
              </a:rPr>
              <a:t>involve me and I will learn.”</a:t>
            </a:r>
            <a:endParaRPr lang="en-US" sz="2800" b="1" smtClean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Arial Rounded MT Bold" pitchFamily="34" charset="0"/>
                <a:ea typeface="+mj-ea"/>
                <a:cs typeface="+mj-cs"/>
              </a:rPr>
              <a:t>28 FACTORS GOVERNING STUDENT LEARNING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609600" indent="-609600" eaLnBrk="1" hangingPunct="1">
              <a:defRPr/>
            </a:pPr>
            <a:endParaRPr lang="en-US" sz="2000" dirty="0" smtClean="0">
              <a:ea typeface="+mn-ea"/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ea typeface="+mn-ea"/>
                <a:cs typeface="+mn-cs"/>
              </a:rPr>
              <a:t>Listed in rank order: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Classroom Management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Instructional/Learning process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Parental and home support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28.    Classroom demographics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8382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638800" y="5105400"/>
            <a:ext cx="3124200" cy="1206500"/>
          </a:xfrm>
          <a:prstGeom prst="rect">
            <a:avLst/>
          </a:prstGeom>
          <a:solidFill>
            <a:schemeClr val="hlink"/>
          </a:solidFill>
          <a:ln w="508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" charset="0"/>
              </a:rPr>
              <a:t>Study conducted by three researchers over a 50 year span. What Helps Students Learn? </a:t>
            </a:r>
            <a:r>
              <a:rPr lang="en-US" altLang="en-US" sz="1400" b="1" i="1">
                <a:solidFill>
                  <a:schemeClr val="accent2"/>
                </a:solidFill>
                <a:latin typeface="Arial" charset="0"/>
              </a:rPr>
              <a:t>Educational</a:t>
            </a:r>
            <a:r>
              <a:rPr lang="en-US" altLang="en-US" sz="14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altLang="en-US" sz="1400" b="1" i="1">
                <a:solidFill>
                  <a:schemeClr val="accent2"/>
                </a:solidFill>
                <a:latin typeface="Arial" charset="0"/>
              </a:rPr>
              <a:t>Leadership</a:t>
            </a:r>
            <a:r>
              <a:rPr lang="en-US" altLang="en-US" sz="1400" b="1">
                <a:solidFill>
                  <a:schemeClr val="accent2"/>
                </a:solidFill>
                <a:latin typeface="Arial" charset="0"/>
              </a:rPr>
              <a:t> (December 1994/January 1994)</a:t>
            </a: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5715000" y="6324600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p. </a:t>
            </a:r>
            <a:r>
              <a:rPr lang="en-US" altLang="en-US" sz="1400" b="1" i="1" dirty="0">
                <a:solidFill>
                  <a:srgbClr val="FF0000"/>
                </a:solidFill>
              </a:rPr>
              <a:t>80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CLASSROOM 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696200" cy="4233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000" dirty="0" smtClean="0">
              <a:latin typeface="Arial Rounded MT Bold" pitchFamily="34" charset="0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Classroom management refers to all of the things a teacher does to organize students, space, time, and materials so student learning can take place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Management skills are crucial and fundamental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A well-managed classroom has a set of procedures and routines that structure the classroom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Effective teachers MANAGE their classrooms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Ineffective teachers DISCIPLINE their classrooms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6477000" y="6324600"/>
            <a:ext cx="2667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p. </a:t>
            </a:r>
            <a:r>
              <a:rPr lang="en-US" altLang="en-US" sz="1400" b="1" i="1" dirty="0">
                <a:solidFill>
                  <a:srgbClr val="FF0000"/>
                </a:solidFill>
              </a:rPr>
              <a:t>82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68707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>EFFECTIVE TEACHERS ARE READY</a:t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>They have the room ready!</a:t>
            </a:r>
            <a:br>
              <a:rPr lang="en-US" sz="2800" smtClean="0">
                <a:latin typeface="Arial Rounded MT Bold" charset="0"/>
              </a:rPr>
            </a:br>
            <a:r>
              <a:rPr lang="en-US" sz="2000" smtClean="0">
                <a:latin typeface="Arial Rounded MT Bold" charset="0"/>
              </a:rPr>
              <a:t>positive work environment that is work-oriented</a:t>
            </a: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>They have the work ready!</a:t>
            </a:r>
            <a:br>
              <a:rPr lang="en-US" sz="2800" smtClean="0">
                <a:latin typeface="Arial Rounded MT Bold" charset="0"/>
              </a:rPr>
            </a:br>
            <a:r>
              <a:rPr lang="en-US" sz="2000" smtClean="0">
                <a:latin typeface="Arial Rounded MT Bold" charset="0"/>
              </a:rPr>
              <a:t>desks, books, papers, assignments, and materials</a:t>
            </a: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/>
            </a:r>
            <a:br>
              <a:rPr lang="en-US" sz="2800" smtClean="0">
                <a:latin typeface="Arial Rounded MT Bold" charset="0"/>
              </a:rPr>
            </a:br>
            <a:r>
              <a:rPr lang="en-US" sz="2800" smtClean="0">
                <a:latin typeface="Arial Rounded MT Bold" charset="0"/>
              </a:rPr>
              <a:t>They have themselves ready!</a:t>
            </a:r>
            <a:r>
              <a:rPr lang="en-US" sz="2000" smtClean="0">
                <a:latin typeface="Arial Rounded MT Bold" charset="0"/>
              </a:rPr>
              <a:t/>
            </a:r>
            <a:br>
              <a:rPr lang="en-US" sz="2000" smtClean="0">
                <a:latin typeface="Arial Rounded MT Bold" charset="0"/>
              </a:rPr>
            </a:br>
            <a:r>
              <a:rPr lang="en-US" sz="2000" smtClean="0">
                <a:latin typeface="Arial Rounded MT Bold" charset="0"/>
              </a:rPr>
              <a:t>warm, positive attitude, and positive expectations</a:t>
            </a:r>
            <a:endParaRPr lang="en-US" sz="2800" smtClean="0">
              <a:latin typeface="Arial Rounded MT Bold" charset="0"/>
            </a:endParaRP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6019800" y="6248400"/>
            <a:ext cx="2895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pg. 89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Arial Rounded MT Bold" pitchFamily="34" charset="0"/>
                <a:ea typeface="+mj-ea"/>
                <a:cs typeface="+mj-cs"/>
              </a:rPr>
              <a:t>ROOM ARRANGEMENT</a:t>
            </a:r>
            <a:br>
              <a:rPr lang="en-US" sz="4000" smtClean="0">
                <a:latin typeface="Arial Rounded MT Bold" pitchFamily="34" charset="0"/>
                <a:ea typeface="+mj-ea"/>
                <a:cs typeface="+mj-cs"/>
              </a:rPr>
            </a:br>
            <a:r>
              <a:rPr lang="en-US" sz="4000" smtClean="0">
                <a:latin typeface="Arial Rounded MT Bold" pitchFamily="34" charset="0"/>
                <a:ea typeface="+mj-ea"/>
                <a:cs typeface="+mj-cs"/>
              </a:rPr>
              <a:t>ACTIVITY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latin typeface="Times New Roman" charset="0"/>
                <a:cs typeface="Times New Roman" charset="0"/>
              </a:rPr>
              <a:t>As a group, develop a plan for arranging your classroom.</a:t>
            </a:r>
          </a:p>
          <a:p>
            <a:pPr eaLnBrk="1" hangingPunct="1">
              <a:defRPr/>
            </a:pPr>
            <a:r>
              <a:rPr lang="en-US" sz="2800" smtClean="0">
                <a:latin typeface="Times New Roman" charset="0"/>
                <a:cs typeface="Times New Roman" charset="0"/>
              </a:rPr>
              <a:t>1 teacher desk, 1 horseshoe table, a computer station, 20 student desks</a:t>
            </a:r>
          </a:p>
          <a:p>
            <a:pPr eaLnBrk="1" hangingPunct="1">
              <a:buFontTx/>
              <a:buNone/>
              <a:defRPr/>
            </a:pPr>
            <a:endParaRPr lang="en-US" sz="2800" smtClean="0">
              <a:latin typeface="Arial Rounded MT Bold" charset="0"/>
            </a:endParaRPr>
          </a:p>
        </p:txBody>
      </p:sp>
      <p:graphicFrame>
        <p:nvGraphicFramePr>
          <p:cNvPr id="69642" name="Group 10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495800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49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5105400" y="1600200"/>
            <a:ext cx="4572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27" name="AutoShape 14"/>
          <p:cNvSpPr>
            <a:spLocks noChangeArrowheads="1"/>
          </p:cNvSpPr>
          <p:nvPr/>
        </p:nvSpPr>
        <p:spPr bwMode="auto">
          <a:xfrm>
            <a:off x="5181600" y="5257800"/>
            <a:ext cx="533400" cy="838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AutoShape 15"/>
          <p:cNvSpPr>
            <a:spLocks noChangeArrowheads="1"/>
          </p:cNvSpPr>
          <p:nvPr/>
        </p:nvSpPr>
        <p:spPr bwMode="auto">
          <a:xfrm>
            <a:off x="8458200" y="2209800"/>
            <a:ext cx="228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29" name="Rectangle 16"/>
          <p:cNvSpPr>
            <a:spLocks noChangeArrowheads="1"/>
          </p:cNvSpPr>
          <p:nvPr/>
        </p:nvSpPr>
        <p:spPr bwMode="auto">
          <a:xfrm>
            <a:off x="6400800" y="1600200"/>
            <a:ext cx="1143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0" name="Rectangle 17"/>
          <p:cNvSpPr>
            <a:spLocks noChangeArrowheads="1"/>
          </p:cNvSpPr>
          <p:nvPr/>
        </p:nvSpPr>
        <p:spPr bwMode="auto">
          <a:xfrm>
            <a:off x="4648200" y="2819400"/>
            <a:ext cx="76200" cy="2438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1" name="Rectangle 18"/>
          <p:cNvSpPr>
            <a:spLocks noChangeArrowheads="1"/>
          </p:cNvSpPr>
          <p:nvPr/>
        </p:nvSpPr>
        <p:spPr bwMode="auto">
          <a:xfrm>
            <a:off x="6096000" y="2438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2" name="Rectangle 19"/>
          <p:cNvSpPr>
            <a:spLocks noChangeArrowheads="1"/>
          </p:cNvSpPr>
          <p:nvPr/>
        </p:nvSpPr>
        <p:spPr bwMode="auto">
          <a:xfrm>
            <a:off x="5562600" y="2438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3" name="Rectangle 20"/>
          <p:cNvSpPr>
            <a:spLocks noChangeArrowheads="1"/>
          </p:cNvSpPr>
          <p:nvPr/>
        </p:nvSpPr>
        <p:spPr bwMode="auto">
          <a:xfrm>
            <a:off x="6629400" y="2438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4" name="Rectangle 21"/>
          <p:cNvSpPr>
            <a:spLocks noChangeArrowheads="1"/>
          </p:cNvSpPr>
          <p:nvPr/>
        </p:nvSpPr>
        <p:spPr bwMode="auto">
          <a:xfrm>
            <a:off x="55626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5" name="Rectangle 22"/>
          <p:cNvSpPr>
            <a:spLocks noChangeArrowheads="1"/>
          </p:cNvSpPr>
          <p:nvPr/>
        </p:nvSpPr>
        <p:spPr bwMode="auto">
          <a:xfrm>
            <a:off x="7162800" y="2438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6" name="Rectangle 23"/>
          <p:cNvSpPr>
            <a:spLocks noChangeArrowheads="1"/>
          </p:cNvSpPr>
          <p:nvPr/>
        </p:nvSpPr>
        <p:spPr bwMode="auto">
          <a:xfrm>
            <a:off x="60960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7" name="Rectangle 24"/>
          <p:cNvSpPr>
            <a:spLocks noChangeArrowheads="1"/>
          </p:cNvSpPr>
          <p:nvPr/>
        </p:nvSpPr>
        <p:spPr bwMode="auto">
          <a:xfrm>
            <a:off x="71628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8" name="Rectangle 25"/>
          <p:cNvSpPr>
            <a:spLocks noChangeArrowheads="1"/>
          </p:cNvSpPr>
          <p:nvPr/>
        </p:nvSpPr>
        <p:spPr bwMode="auto">
          <a:xfrm>
            <a:off x="6629400" y="2971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39" name="Rectangle 26"/>
          <p:cNvSpPr>
            <a:spLocks noChangeArrowheads="1"/>
          </p:cNvSpPr>
          <p:nvPr/>
        </p:nvSpPr>
        <p:spPr bwMode="auto">
          <a:xfrm>
            <a:off x="6096000" y="34290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0" name="Rectangle 27"/>
          <p:cNvSpPr>
            <a:spLocks noChangeArrowheads="1"/>
          </p:cNvSpPr>
          <p:nvPr/>
        </p:nvSpPr>
        <p:spPr bwMode="auto">
          <a:xfrm>
            <a:off x="5562600" y="34290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1" name="Rectangle 28"/>
          <p:cNvSpPr>
            <a:spLocks noChangeArrowheads="1"/>
          </p:cNvSpPr>
          <p:nvPr/>
        </p:nvSpPr>
        <p:spPr bwMode="auto">
          <a:xfrm>
            <a:off x="6629400" y="34290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2" name="Rectangle 29"/>
          <p:cNvSpPr>
            <a:spLocks noChangeArrowheads="1"/>
          </p:cNvSpPr>
          <p:nvPr/>
        </p:nvSpPr>
        <p:spPr bwMode="auto">
          <a:xfrm>
            <a:off x="7162800" y="34290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3" name="Rectangle 30"/>
          <p:cNvSpPr>
            <a:spLocks noChangeArrowheads="1"/>
          </p:cNvSpPr>
          <p:nvPr/>
        </p:nvSpPr>
        <p:spPr bwMode="auto">
          <a:xfrm>
            <a:off x="5562600" y="3962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4" name="Rectangle 31"/>
          <p:cNvSpPr>
            <a:spLocks noChangeArrowheads="1"/>
          </p:cNvSpPr>
          <p:nvPr/>
        </p:nvSpPr>
        <p:spPr bwMode="auto">
          <a:xfrm>
            <a:off x="6096000" y="3962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5" name="Rectangle 32"/>
          <p:cNvSpPr>
            <a:spLocks noChangeArrowheads="1"/>
          </p:cNvSpPr>
          <p:nvPr/>
        </p:nvSpPr>
        <p:spPr bwMode="auto">
          <a:xfrm>
            <a:off x="7162800" y="3962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6" name="Rectangle 33"/>
          <p:cNvSpPr>
            <a:spLocks noChangeArrowheads="1"/>
          </p:cNvSpPr>
          <p:nvPr/>
        </p:nvSpPr>
        <p:spPr bwMode="auto">
          <a:xfrm>
            <a:off x="6629400" y="39624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7" name="Rectangle 34"/>
          <p:cNvSpPr>
            <a:spLocks noChangeArrowheads="1"/>
          </p:cNvSpPr>
          <p:nvPr/>
        </p:nvSpPr>
        <p:spPr bwMode="auto">
          <a:xfrm>
            <a:off x="6172200" y="4495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8" name="Rectangle 35"/>
          <p:cNvSpPr>
            <a:spLocks noChangeArrowheads="1"/>
          </p:cNvSpPr>
          <p:nvPr/>
        </p:nvSpPr>
        <p:spPr bwMode="auto">
          <a:xfrm>
            <a:off x="5638800" y="4495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49" name="Rectangle 36"/>
          <p:cNvSpPr>
            <a:spLocks noChangeArrowheads="1"/>
          </p:cNvSpPr>
          <p:nvPr/>
        </p:nvSpPr>
        <p:spPr bwMode="auto">
          <a:xfrm>
            <a:off x="6629400" y="4495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50" name="Rectangle 37"/>
          <p:cNvSpPr>
            <a:spLocks noChangeArrowheads="1"/>
          </p:cNvSpPr>
          <p:nvPr/>
        </p:nvSpPr>
        <p:spPr bwMode="auto">
          <a:xfrm>
            <a:off x="7162800" y="4495800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PREPARING FOR THE FIRST DAY OF SCHOOL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800" dirty="0" smtClean="0">
              <a:latin typeface="Arial Rounded MT Bold" pitchFamily="34" charset="0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Times New Roman"/>
                <a:ea typeface="+mn-ea"/>
                <a:cs typeface="Times New Roman"/>
              </a:rPr>
              <a:t>Organize files, arrange, decorate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Times New Roman"/>
                <a:ea typeface="+mn-ea"/>
                <a:cs typeface="Times New Roman"/>
              </a:rPr>
              <a:t>Imagine royalty is coming!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Times New Roman"/>
                <a:ea typeface="+mn-ea"/>
                <a:cs typeface="Times New Roman"/>
              </a:rPr>
              <a:t>There is a place for everything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Times New Roman"/>
                <a:ea typeface="+mn-ea"/>
                <a:cs typeface="Times New Roman"/>
              </a:rPr>
              <a:t>We teach readiness by modeling readiness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Times New Roman"/>
                <a:ea typeface="+mn-ea"/>
                <a:cs typeface="Times New Roman"/>
              </a:rPr>
              <a:t>Equip yourself with a First Day Script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>
              <a:latin typeface="Arial Rounded MT Bold" pitchFamily="34" charset="0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READINESS IS THE PRIMARY DETERMINANT OF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TEACHER EFFECTIVENESS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6400800" y="6400800"/>
            <a:ext cx="2743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pg. 92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 Rounded MT Bold" pitchFamily="34" charset="0"/>
                <a:ea typeface="+mj-ea"/>
                <a:cs typeface="+mj-cs"/>
              </a:rPr>
              <a:t>FIRST DAY SCRIPT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4225"/>
            <a:ext cx="7696200" cy="3629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Successful teachers have a script or a plan ready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Plan out every minute of your day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Know the names of your students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List dismissal procedures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Carry your script on a clipboard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     </a:t>
            </a:r>
            <a:r>
              <a:rPr lang="en-US" sz="1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WHAT YOU DO ON THE FIRST DAYS OF SCHOOL WILL DETERMINE YOUR SUCCESS OR FAILURE FOR THE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REST OF THE SCHOOL YEAR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97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b="1" i="1" dirty="0">
                <a:solidFill>
                  <a:srgbClr val="FF0000"/>
                </a:solidFill>
              </a:rPr>
              <a:t>        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THE </a:t>
            </a:r>
            <a:r>
              <a:rPr lang="en-US" altLang="en-US" sz="1400" b="1" i="1" dirty="0">
                <a:solidFill>
                  <a:srgbClr val="FF0000"/>
                </a:solidFill>
              </a:rPr>
              <a:t>First Days of School, </a:t>
            </a:r>
            <a:r>
              <a:rPr lang="en-US" altLang="en-US" sz="1400" b="1" i="1" dirty="0" smtClean="0">
                <a:solidFill>
                  <a:srgbClr val="FF0000"/>
                </a:solidFill>
              </a:rPr>
              <a:t>p. </a:t>
            </a:r>
            <a:r>
              <a:rPr lang="en-US" altLang="en-US" sz="1400" b="1" i="1" dirty="0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amwork">
  <a:themeElements>
    <a:clrScheme name="Teamwork 7">
      <a:dk1>
        <a:srgbClr val="000000"/>
      </a:dk1>
      <a:lt1>
        <a:srgbClr val="F5F0BD"/>
      </a:lt1>
      <a:dk2>
        <a:srgbClr val="BD9D69"/>
      </a:dk2>
      <a:lt2>
        <a:srgbClr val="FFFFCC"/>
      </a:lt2>
      <a:accent1>
        <a:srgbClr val="CDBB77"/>
      </a:accent1>
      <a:accent2>
        <a:srgbClr val="F8EBD0"/>
      </a:accent2>
      <a:accent3>
        <a:srgbClr val="F9F6DB"/>
      </a:accent3>
      <a:accent4>
        <a:srgbClr val="000000"/>
      </a:accent4>
      <a:accent5>
        <a:srgbClr val="E3DABD"/>
      </a:accent5>
      <a:accent6>
        <a:srgbClr val="E1D5BC"/>
      </a:accent6>
      <a:hlink>
        <a:srgbClr val="FF9900"/>
      </a:hlink>
      <a:folHlink>
        <a:srgbClr val="C64B00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1420</TotalTime>
  <Words>1231</Words>
  <Application>Microsoft Office PowerPoint</Application>
  <PresentationFormat>On-screen Show (4:3)</PresentationFormat>
  <Paragraphs>191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Rounded MT Bold</vt:lpstr>
      <vt:lpstr>Bodoni MT Black</vt:lpstr>
      <vt:lpstr>Calibri</vt:lpstr>
      <vt:lpstr>Garamond</vt:lpstr>
      <vt:lpstr>Times New Roman</vt:lpstr>
      <vt:lpstr>Tunga</vt:lpstr>
      <vt:lpstr>Wingdings</vt:lpstr>
      <vt:lpstr>Teamwork</vt:lpstr>
      <vt:lpstr>CLASSROOM MANAGEMENT WORKSHOP</vt:lpstr>
      <vt:lpstr>WORKSHOP GOALS</vt:lpstr>
      <vt:lpstr>PowerPoint Presentation</vt:lpstr>
      <vt:lpstr>28 FACTORS GOVERNING STUDENT LEARNING</vt:lpstr>
      <vt:lpstr>CLASSROOM MANAGEMENT</vt:lpstr>
      <vt:lpstr>    EFFECTIVE TEACHERS ARE READY  They have the room ready! positive work environment that is work-oriented  They have the work ready! desks, books, papers, assignments, and materials  They have themselves ready! warm, positive attitude, and positive expectations</vt:lpstr>
      <vt:lpstr>ROOM ARRANGEMENT ACTIVITY</vt:lpstr>
      <vt:lpstr>PREPARING FOR THE FIRST DAY OF SCHOOL</vt:lpstr>
      <vt:lpstr>FIRST DAY SCRIPT</vt:lpstr>
      <vt:lpstr>CREATING YOUR  FIRST DAY SCRIPT</vt:lpstr>
      <vt:lpstr>ESTABLISHING PROCEDURES</vt:lpstr>
      <vt:lpstr>CLASSROOM MANAGEMENT IS NOT  DISCIPLINE</vt:lpstr>
      <vt:lpstr>HARRY WONG SERIES</vt:lpstr>
      <vt:lpstr>IMPACT. Teachers universally say they  go into teaching to make a difference.  You more than make a difference.  You ARE the difference.</vt:lpstr>
      <vt:lpstr>Meet CHELONNDA SEROYER</vt:lpstr>
      <vt:lpstr>BEST PRACTICE</vt:lpstr>
      <vt:lpstr>CONTINUOUS IMPROVEMENT</vt:lpstr>
      <vt:lpstr>Effective teachers do what the research tells us is most effective.  Effective teachers use proven, research-based practices.  Why would you do otherwise?</vt:lpstr>
      <vt:lpstr>THE EFFECTIVE TEACHER</vt:lpstr>
      <vt:lpstr>STAND IN THE SHOES OF…. ACTIVITY</vt:lpstr>
      <vt:lpstr>  ELEMENTARY   “Meet the Teacher”                                                   Thursday, August 18, 5:00pm-6:00pm  “Curriculum Night” Thursday, September 1, (evening TBA)  </vt:lpstr>
      <vt:lpstr>PREPARATIONS</vt:lpstr>
      <vt:lpstr>PARENT COMMUNICATION</vt:lpstr>
      <vt:lpstr>IMPORTANT POINTS  TO REMEMBER</vt:lpstr>
      <vt:lpstr>CONCLUSION</vt:lpstr>
      <vt:lpstr>One hundred years from now it will not matter  What kind of car I drove, What kind of house I lived in, How much I had in the bank, Or what my clothes looked like.  But the world will be a better place because I was important in the life of a child.                                                                                                                                                -Forest E. Witcraft</vt:lpstr>
      <vt:lpstr>HAPPY NEW YEAR!!!</vt:lpstr>
    </vt:vector>
  </TitlesOfParts>
  <Manager>Harry K. Wong Publications</Manager>
  <Company>Harry K. Wong Publication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MANAGEMENT</dc:title>
  <dc:creator>patrick greenhouse;Harry K. Wong Publications;Inc.</dc:creator>
  <cp:keywords>Harry Wong; classroom management</cp:keywords>
  <cp:lastModifiedBy>Rosemary Wong</cp:lastModifiedBy>
  <cp:revision>38</cp:revision>
  <cp:lastPrinted>2011-08-31T14:58:55Z</cp:lastPrinted>
  <dcterms:created xsi:type="dcterms:W3CDTF">2011-08-06T00:58:34Z</dcterms:created>
  <dcterms:modified xsi:type="dcterms:W3CDTF">2019-04-30T01:54:27Z</dcterms:modified>
</cp:coreProperties>
</file>